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28" r:id="rId5"/>
    <p:sldId id="429" r:id="rId6"/>
    <p:sldId id="353" r:id="rId7"/>
    <p:sldId id="395" r:id="rId8"/>
    <p:sldId id="426" r:id="rId9"/>
    <p:sldId id="434" r:id="rId10"/>
    <p:sldId id="397" r:id="rId11"/>
    <p:sldId id="433" r:id="rId12"/>
    <p:sldId id="430" r:id="rId13"/>
    <p:sldId id="402" r:id="rId14"/>
    <p:sldId id="403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31" r:id="rId28"/>
    <p:sldId id="419" r:id="rId29"/>
    <p:sldId id="432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>
        <p:scale>
          <a:sx n="70" d="100"/>
          <a:sy n="70" d="100"/>
        </p:scale>
        <p:origin x="44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11-Aug-2015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11-Aug-2015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140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8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6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91/Web-Services-and-Cloud-Aug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older-versions/build-restful-apis-with-aspnet-web-api" TargetMode="External"/><Relationship Id="rId2" Type="http://schemas.openxmlformats.org/officeDocument/2006/relationships/hyperlink" Target="http://www.asp.net/web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s://www.visualstudio.com/en-us/features/azure-tools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tpostman.com/" TargetMode="External"/><Relationship Id="rId5" Type="http://schemas.openxmlformats.org/officeDocument/2006/relationships/hyperlink" Target="https://msdn.microsoft.com/en-us/evalcenter/dn434042.aspx" TargetMode="External"/><Relationship Id="rId4" Type="http://schemas.openxmlformats.org/officeDocument/2006/relationships/hyperlink" Target="http://www.microsoft.com/en-us/server-cloud/products/sql-server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0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jpeg"/><Relationship Id="rId15" Type="http://schemas.openxmlformats.org/officeDocument/2006/relationships/image" Target="../media/image21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990600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21541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Web Services &amp; Cloud Course Program,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7926" y="403168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820949" y="3910247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http://anixhost.com/wp-content/themes/anixhost/images/pages/cloudtechnolog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32" y="3798096"/>
            <a:ext cx="3048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iles.softicons.com/download/system-icons/silverblue-icons-by-kidaubis/png/256/Network%20Servic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33" y="4573951"/>
            <a:ext cx="1493051" cy="149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idgetpress.com/img/formentry/features_js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6" y="4780592"/>
            <a:ext cx="1740319" cy="23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41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34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</a:t>
            </a:r>
            <a:r>
              <a:rPr lang="en-US" sz="3200" dirty="0" smtClean="0"/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Nikolay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Bankin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Software Engineer at </a:t>
            </a:r>
            <a:r>
              <a:rPr lang="en-US" noProof="1" smtClean="0"/>
              <a:t>Obecto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from the </a:t>
            </a:r>
            <a:r>
              <a:rPr lang="en-US" noProof="1" smtClean="0"/>
              <a:t>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5796" y="41148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5" y="1524001"/>
            <a:ext cx="180691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Services and Cloud: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</a:t>
            </a:r>
            <a:r>
              <a:rPr lang="en-US" sz="3600" dirty="0" smtClean="0"/>
              <a:t>August-September 2015</a:t>
            </a:r>
            <a:endParaRPr lang="en-US" sz="3600" dirty="0" smtClean="0"/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en-US" sz="3600" dirty="0" smtClean="0"/>
              <a:t>12 September </a:t>
            </a:r>
            <a:r>
              <a:rPr lang="en-US" sz="3600" dirty="0" smtClean="0"/>
              <a:t>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Services and Cloud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%</a:t>
            </a:r>
          </a:p>
          <a:p>
            <a:r>
              <a:rPr lang="en-US" sz="3600" dirty="0" smtClean="0"/>
              <a:t>Teamwork Project – 10%</a:t>
            </a:r>
            <a:endParaRPr lang="en-US" sz="3400" dirty="0" smtClean="0"/>
          </a:p>
          <a:p>
            <a:r>
              <a:rPr lang="en-US" sz="3600" dirty="0" smtClean="0"/>
              <a:t>Homework </a:t>
            </a:r>
            <a:r>
              <a:rPr lang="en-US" sz="3600" dirty="0"/>
              <a:t>+ </a:t>
            </a:r>
            <a:r>
              <a:rPr lang="en-US" sz="3600" dirty="0" smtClean="0"/>
              <a:t>Evaluation –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 </a:t>
            </a:r>
            <a:r>
              <a:rPr lang="en-US" sz="3600" dirty="0"/>
              <a:t>+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</a:t>
            </a:r>
            <a:endParaRPr lang="bg-BG" sz="3600" dirty="0" smtClean="0"/>
          </a:p>
          <a:p>
            <a:r>
              <a:rPr lang="en-US" sz="3600" dirty="0" smtClean="0"/>
              <a:t>Presence in class: 5% (onsite students only)</a:t>
            </a:r>
            <a:endParaRPr lang="en-US" sz="3600" dirty="0"/>
          </a:p>
          <a:p>
            <a:r>
              <a:rPr lang="en-US" sz="3600" dirty="0" smtClean="0"/>
              <a:t>Bonuses: up to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"WS and Cloud"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Web Services &amp; Cloud Practical Exam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Design a RESTful web service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with ASP.NET Web API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description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of the service endpoints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need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implement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the web services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need to write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tests</a:t>
            </a:r>
            <a:endParaRPr lang="en-US" dirty="0" smtClean="0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Unit tests and integration tests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services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evaluated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against all possible scenarios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39403" y="4114801"/>
            <a:ext cx="3065209" cy="2209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week </a:t>
            </a:r>
            <a:r>
              <a:rPr lang="en-US" dirty="0" smtClean="0"/>
              <a:t>after each </a:t>
            </a:r>
            <a:r>
              <a:rPr lang="en-US" dirty="0" smtClean="0"/>
              <a:t>lesson</a:t>
            </a:r>
            <a:endParaRPr lang="en-US" dirty="0" smtClean="0"/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evaluate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3874950"/>
            <a:ext cx="3523878" cy="2202424"/>
          </a:xfrm>
          <a:prstGeom prst="rect">
            <a:avLst/>
          </a:prstGeom>
        </p:spPr>
      </p:pic>
      <p:pic>
        <p:nvPicPr>
          <p:cNvPr id="1026" name="Picture 2" descr="http://maxoffsky.com/word/wp-content/uploads/2012/11/RESTful-API-design-620x2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91" y="1503536"/>
            <a:ext cx="5078021" cy="215406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12" y="2209800"/>
            <a:ext cx="3197121" cy="41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WS &amp; Cloud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https://softuni.bg/trainings/1191/Web-Services-and-Cloud-Aug-2015</a:t>
            </a:r>
            <a:endParaRPr lang="en-US" sz="23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&amp; Cloud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Web API Official Tutorials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www.asp.net/web-api</a:t>
            </a:r>
            <a:endParaRPr lang="en-US" dirty="0" smtClean="0"/>
          </a:p>
          <a:p>
            <a:r>
              <a:rPr lang="en-US" dirty="0"/>
              <a:t>Build RESTful API's with ASP.NET Web </a:t>
            </a:r>
            <a:r>
              <a:rPr lang="en-US" dirty="0" smtClean="0"/>
              <a:t>API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www.asp.net/web-api/overview/older-versions/build-restful-apis-with-aspnet-web-api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Web Services and Cloud – Additional Resources</a:t>
            </a:r>
            <a:endParaRPr lang="en-US" sz="3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34" y="4191000"/>
            <a:ext cx="3523878" cy="22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hlinkClick r:id="rId3"/>
              </a:rPr>
              <a:t>Visual Studio Community </a:t>
            </a:r>
            <a:r>
              <a:rPr lang="en-US" dirty="0" smtClean="0">
                <a:hlinkClick r:id="rId3"/>
              </a:rPr>
              <a:t>2013</a:t>
            </a:r>
            <a:endParaRPr lang="en-US" dirty="0" smtClean="0"/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Visual Studio 2015 may work as well</a:t>
            </a:r>
            <a:endParaRPr lang="en-US" dirty="0" smtClean="0"/>
          </a:p>
          <a:p>
            <a:pPr marL="304747" lvl="1" indent="-304747"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4"/>
              </a:rPr>
              <a:t>SQL Server </a:t>
            </a:r>
            <a:r>
              <a:rPr lang="en-US" dirty="0" smtClean="0">
                <a:hlinkClick r:id="rId4"/>
              </a:rPr>
              <a:t>2014</a:t>
            </a:r>
            <a:r>
              <a:rPr lang="en-US" dirty="0" smtClean="0"/>
              <a:t> (Express </a:t>
            </a:r>
            <a:r>
              <a:rPr lang="en-US" dirty="0" smtClean="0"/>
              <a:t>or Standard </a:t>
            </a:r>
            <a:r>
              <a:rPr lang="en-US" dirty="0"/>
              <a:t>Edition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5"/>
              </a:rPr>
              <a:t>SQL Server Management Studio </a:t>
            </a:r>
            <a:r>
              <a:rPr lang="en-US" dirty="0" smtClean="0">
                <a:hlinkClick r:id="rId5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>
                <a:hlinkClick r:id="rId6"/>
              </a:rPr>
              <a:t>Postman REST Client</a:t>
            </a: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hlinkClick r:id="rId7"/>
              </a:rPr>
              <a:t>Azure Tools for Microsoft Visual Studio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Web Services &amp; Cloud – </a:t>
            </a:r>
            <a:r>
              <a:rPr lang="en-US" dirty="0"/>
              <a:t>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911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oundRect">
            <a:avLst>
              <a:gd name="adj" fmla="val 295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oundRect">
            <a:avLst>
              <a:gd name="adj" fmla="val 2953"/>
            </a:avLst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0"/>
            <a:ext cx="5257801" cy="1014301"/>
          </a:xfrm>
          <a:prstGeom prst="roundRect">
            <a:avLst>
              <a:gd name="adj" fmla="val 2953"/>
            </a:avLst>
          </a:prstGeom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521" y="4978370"/>
            <a:ext cx="1876053" cy="1013896"/>
          </a:xfrm>
          <a:prstGeom prst="roundRect">
            <a:avLst>
              <a:gd name="adj" fmla="val 2953"/>
            </a:avLst>
          </a:prstGeom>
        </p:spPr>
      </p:pic>
      <p:pic>
        <p:nvPicPr>
          <p:cNvPr id="11" name="Picture 10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5400" y="4978370"/>
            <a:ext cx="3296811" cy="1017154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61550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449555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54" y="4563622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Services and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Web Services Overview – SOA, SOAP, WSDL, REST, …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ASP.NET Web API – REST Services with C# and .NET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OOP Basic Topics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OOP Principles – Inheritance, Polymorphism, etc.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ASP.NET Web API – Workshop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Asynchronous Web Services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4648200"/>
            <a:ext cx="268224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Consuming REST Services with C#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Unit Testing Basics and Mocking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Unit and Integration Tests for Web Services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Cloud Technologies and Platforms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Lab – Creating REST API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514350" indent="-51435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Deployment of REST Services in Cloud (Azure)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Program (2)</a:t>
            </a:r>
            <a:endParaRPr lang="en-US" dirty="0"/>
          </a:p>
        </p:txBody>
      </p:sp>
      <p:pic>
        <p:nvPicPr>
          <p:cNvPr id="1026" name="Picture 2" descr="http://metrodchomes.typepad.com/.a/6a00d8341c5cb453ef0120a5a94877970b-32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551" y="2648840"/>
            <a:ext cx="2743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database/PNG/512/Databas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725" y="3871912"/>
            <a:ext cx="925179" cy="9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15"/>
            </a:pPr>
            <a:r>
              <a:rPr lang="en-US" smtClean="0"/>
              <a:t>Amazon </a:t>
            </a:r>
            <a:r>
              <a:rPr lang="en-US" dirty="0"/>
              <a:t>Web Services for C# Developers </a:t>
            </a:r>
            <a:endParaRPr lang="en-US" dirty="0" smtClean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15"/>
            </a:pPr>
            <a:r>
              <a:rPr lang="en-US" dirty="0" smtClean="0"/>
              <a:t>Teamwork Defense</a:t>
            </a:r>
            <a:endParaRPr lang="en-GB" dirty="0" smtClean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15"/>
            </a:pPr>
            <a:r>
              <a:rPr lang="en-GB" dirty="0" smtClean="0"/>
              <a:t>Practical </a:t>
            </a:r>
            <a:r>
              <a:rPr lang="en-GB" dirty="0"/>
              <a:t>Exam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Program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2279219"/>
            <a:ext cx="40224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977</Words>
  <Application>Microsoft Office PowerPoint</Application>
  <PresentationFormat>Custom</PresentationFormat>
  <Paragraphs>220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Web Services and Cloud</vt:lpstr>
      <vt:lpstr>Table of Contents</vt:lpstr>
      <vt:lpstr>SoftUni Diamond Partners</vt:lpstr>
      <vt:lpstr>SoftUni: Levels, Modules, Schedule</vt:lpstr>
      <vt:lpstr>Web Services and Cloud</vt:lpstr>
      <vt:lpstr>Course Program</vt:lpstr>
      <vt:lpstr>Course Program (2)</vt:lpstr>
      <vt:lpstr>Course Program (3)</vt:lpstr>
      <vt:lpstr>The Trainers Team</vt:lpstr>
      <vt:lpstr>Trainers Team</vt:lpstr>
      <vt:lpstr>Trainers Team</vt:lpstr>
      <vt:lpstr>Web Services and Cloud: More Details </vt:lpstr>
      <vt:lpstr>Training Duration – Web Services and Cloud</vt:lpstr>
      <vt:lpstr>Why English?</vt:lpstr>
      <vt:lpstr>Web Services and Cloud</vt:lpstr>
      <vt:lpstr>Scoring System for the "WS and Cloud"</vt:lpstr>
      <vt:lpstr>The Practical Exam</vt:lpstr>
      <vt:lpstr>Homework Assignments</vt:lpstr>
      <vt:lpstr>Homework Peer Reviews</vt:lpstr>
      <vt:lpstr>Resources</vt:lpstr>
      <vt:lpstr>Course Web Site &amp; Forums</vt:lpstr>
      <vt:lpstr>Web Services &amp; Cloud Slides and Videos</vt:lpstr>
      <vt:lpstr>Web Services and Cloud – Additional Resources</vt:lpstr>
      <vt:lpstr>Software University Learning System (SULS)</vt:lpstr>
      <vt:lpstr>Recommended Software</vt:lpstr>
      <vt:lpstr>Web Services &amp; Cloud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Cloud - Course Introduction</dc:title>
  <dc:subject>Software Development Course</dc:subject>
  <dc:creator/>
  <cp:keywords>Web Services, SOA,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2015-08-11T13:31:51Z</dcterms:modified>
  <cp:category>Web Services, SOA,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